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9" r:id="rId10"/>
    <p:sldId id="266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52D3"/>
    <a:srgbClr val="CC3CC9"/>
    <a:srgbClr val="C134D4"/>
    <a:srgbClr val="26A5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68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sv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64864-1675-45A2-B45F-35F4E21B0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FFF041-F354-4F23-AF21-C47B9936B5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13F27-95C8-46CC-A9BF-7B6E69E28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96B77-E9F5-44C0-91AA-BDCC53E7A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50D25-30A8-4386-B7D3-986E04976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90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77C3-0BC0-4635-9C8C-071D33450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A04287-19BB-4185-8A67-91A5A2794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8DC52-AFC4-4C2F-AB49-FB732D19F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450DD-71AE-4F26-AB01-B98D3AD9E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D2442-4FA7-43CC-B2E8-060F74392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78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E9FA60-960F-4143-826A-7568E9EA6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ADCBC4-C296-4A0F-93C9-082C768B8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C587B-9B55-4044-AFFD-151B92D4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69D06-0610-4729-9426-1B8FCEC37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55C91-6F2E-4473-8101-321CD2719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167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0922-1D83-46F8-B5D7-F498B421C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5975B-8D77-4B49-86CA-4E7042E78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DE77A-3DEA-4DEA-9CCC-1DEB873A8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4DD15-4FA8-4A89-9A1A-0031909E8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035F5-740B-4CF4-B3C4-FE240F2E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30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272-96BC-4F26-BECE-E2ABD4979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EAB19-A045-41A2-B5D2-3B91A8573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809EA-532E-44FF-BEF8-57A4605AA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A6FD1-AD22-4987-9754-5E64CA007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882E5-7010-4008-B878-F14A68B0D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576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7C9B-5DA6-4C8A-9276-C272A10F0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CE421-7F3F-4733-8699-BFEA1170A7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B3BEA-7565-4C06-8829-E5EAE9235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78314-826A-49FA-A3B1-1B813A363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BFC553-9989-46CB-9BA5-F969F8E50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17C98F-2D31-416C-BE3F-8C44D047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407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9C008-DEE1-49B4-B0E2-32970A5B7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538DC4-9260-4ACB-A1E1-84DB6A4AD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45BA9C-D912-4561-990B-4E3B942FF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E7C254-31DD-4D57-AF4D-2D41588960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CA7237-5FA5-4854-AC71-B75B8E02CE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C1A1D-1B4C-4944-A063-86724515C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07115C-065A-41FE-8149-822A18795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596BFA-17F0-469B-B748-67BEC145E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53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33961-E34D-40EB-88FE-13C0B1EBF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E505ED-D71D-4F64-9D98-75636FBD8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D1D394-0C92-48FF-AD84-AA3DA2277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309FB9-CD59-499C-BB76-3A854AAA1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2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435AD0-9CF6-4935-A8F1-A00647371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F80F65-C116-4219-8270-E97C4A1AA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56F3F-FBCA-4B9E-B303-A36A1C014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718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F2168-FA0D-437E-9037-ACA6882E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3B4F9-373F-40A9-8C74-9E8586006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C8FB68-A27E-4ECA-86EE-452D0AF03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662EC-4D02-40FF-86F0-F1FF374AA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49245-2E32-4AF1-8310-D084E966C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A6AA0-C63B-4CC0-9E74-0AD5A3E21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967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E42EE-930C-4E2C-86BE-B56A9F473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DF546-67BF-4EFC-A257-A648AABF11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571B98-B80B-490A-B5A4-D15754C196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9FAD5-C3CA-48A0-99EC-54F5BC73B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6C68B0-700E-4A5B-BAEC-D0B28B426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069B33-5C66-4145-BA6E-C9649403D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87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7DCB11-9B26-4C28-8B1E-2F601F223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EF30E-6C1E-4162-A903-312C403DA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B6CC3-1EB6-4950-B452-6530DC417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E1AC0-F409-47DF-BB40-070D9BEFE83C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5CDDA-6229-489F-981A-6F9583749D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1C574-E1C8-4EFE-8619-EEC8EB851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F73AA-5F15-4878-A75D-4721A25F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3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microsoft.com/office/2017/06/relationships/model3d" Target="../media/model3d1.glb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8.sv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688D437-9E7A-4B9D-836C-1AFF69BB7B85}"/>
              </a:ext>
            </a:extLst>
          </p:cNvPr>
          <p:cNvSpPr txBox="1"/>
          <p:nvPr/>
        </p:nvSpPr>
        <p:spPr>
          <a:xfrm>
            <a:off x="5640456" y="302149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19DAC7-1E82-4FC0-8001-EBC715B3C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FC6C23A-3334-4562-88B4-CBBA44FD511B}"/>
              </a:ext>
            </a:extLst>
          </p:cNvPr>
          <p:cNvSpPr txBox="1"/>
          <p:nvPr/>
        </p:nvSpPr>
        <p:spPr>
          <a:xfrm>
            <a:off x="1114096" y="1187669"/>
            <a:ext cx="1013197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FF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BLOCKCHAIN </a:t>
            </a:r>
          </a:p>
          <a:p>
            <a:r>
              <a:rPr lang="en-US" sz="8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FF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TECHNOLOGY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2C627E-DD00-4515-9758-40A6089A6F36}"/>
              </a:ext>
            </a:extLst>
          </p:cNvPr>
          <p:cNvSpPr txBox="1"/>
          <p:nvPr/>
        </p:nvSpPr>
        <p:spPr>
          <a:xfrm>
            <a:off x="8870732" y="4361794"/>
            <a:ext cx="3226676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LAKSHMI H R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23MCA27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DEPT. OF MCA</a:t>
            </a:r>
          </a:p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SSIT TUMKUR </a:t>
            </a:r>
          </a:p>
        </p:txBody>
      </p:sp>
    </p:spTree>
    <p:extLst>
      <p:ext uri="{BB962C8B-B14F-4D97-AF65-F5344CB8AC3E}">
        <p14:creationId xmlns:p14="http://schemas.microsoft.com/office/powerpoint/2010/main" val="205726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EEB75B-E516-4A01-9D67-D4487285BA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64972A-E702-402F-8F9A-3B27A7C649AE}"/>
              </a:ext>
            </a:extLst>
          </p:cNvPr>
          <p:cNvSpPr txBox="1"/>
          <p:nvPr/>
        </p:nvSpPr>
        <p:spPr>
          <a:xfrm>
            <a:off x="168966" y="109331"/>
            <a:ext cx="11857382" cy="6370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  <a:p>
            <a:pPr marL="342900" indent="-34290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 technology has the potential to revolution various industries by enhancing security, transparency and efficiency.</a:t>
            </a:r>
          </a:p>
          <a:p>
            <a:pPr marL="342900" indent="-34290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its principles and applications is essential for businesses and individuals navigating the digital economy.</a:t>
            </a:r>
          </a:p>
          <a:p>
            <a:pPr marL="457200" indent="-457200" algn="just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Immutable Ledger transactions on the blockchain are grouped into blocks and linked together in a chronological chain.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Once data is recorded on the block chain it can not be altered or deleted ensuring data integrity and trust.</a:t>
            </a:r>
          </a:p>
        </p:txBody>
      </p:sp>
    </p:spTree>
    <p:extLst>
      <p:ext uri="{BB962C8B-B14F-4D97-AF65-F5344CB8AC3E}">
        <p14:creationId xmlns:p14="http://schemas.microsoft.com/office/powerpoint/2010/main" val="3726403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7FDB33-95C7-40B9-B3D1-FA29D10C7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9696"/>
            <a:ext cx="12192001" cy="69076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0E69EE-8F1E-4A5A-A58A-1FE24D29D5AD}"/>
              </a:ext>
            </a:extLst>
          </p:cNvPr>
          <p:cNvSpPr txBox="1"/>
          <p:nvPr/>
        </p:nvSpPr>
        <p:spPr>
          <a:xfrm flipH="1">
            <a:off x="453220" y="79512"/>
            <a:ext cx="368145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https://www.ibm.com.</a:t>
            </a: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https://www.blockchain.com.</a:t>
            </a: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https://www.simpllilearn.com.</a:t>
            </a: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https://www.investopedia.com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99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034841-0285-481D-8EDA-3CAA7DDB3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E17DD4-CDF8-4BEC-BDF2-02ABDB5A470F}"/>
              </a:ext>
            </a:extLst>
          </p:cNvPr>
          <p:cNvSpPr txBox="1"/>
          <p:nvPr/>
        </p:nvSpPr>
        <p:spPr>
          <a:xfrm>
            <a:off x="2425148" y="2425148"/>
            <a:ext cx="7732643" cy="156966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FF0000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effectLst>
                  <a:outerShdw blurRad="723900" dir="7560000" sx="106000" sy="106000" algn="ctr" rotWithShape="0">
                    <a:schemeClr val="accent1">
                      <a:alpha val="41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16624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39696-B8F5-45CC-BC3B-AE0418961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B7A3C7-B392-49F9-925D-9963587B4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7330"/>
          </a:xfrm>
          <a:blipFill dpi="0" rotWithShape="1">
            <a:blip r:embed="rId3"/>
            <a:srcRect/>
            <a:tile tx="0" ty="0" sx="100000" sy="100000" flip="none" algn="tl"/>
          </a:blipFill>
          <a:ln cmpd="sng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BB7DAF-CAA7-484D-B820-46CDB2C1BA64}"/>
              </a:ext>
            </a:extLst>
          </p:cNvPr>
          <p:cNvSpPr txBox="1"/>
          <p:nvPr/>
        </p:nvSpPr>
        <p:spPr>
          <a:xfrm>
            <a:off x="546652" y="318053"/>
            <a:ext cx="3319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FF000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9DF443-D951-4669-A35E-19DDD64D559E}"/>
              </a:ext>
            </a:extLst>
          </p:cNvPr>
          <p:cNvSpPr txBox="1"/>
          <p:nvPr/>
        </p:nvSpPr>
        <p:spPr>
          <a:xfrm flipH="1">
            <a:off x="506890" y="1222512"/>
            <a:ext cx="5685187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OF BLOCKCHAIN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BLOCKCHAIN WORKS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 OF BLOCKCHAIN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 APPLICATIONS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LIMITATION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OF BLOCKCHAIN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390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E97CBF-9C96-4427-8613-8F3848614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8A6F95-35EE-4E9E-817D-210DA2B82797}"/>
              </a:ext>
            </a:extLst>
          </p:cNvPr>
          <p:cNvSpPr txBox="1"/>
          <p:nvPr/>
        </p:nvSpPr>
        <p:spPr>
          <a:xfrm>
            <a:off x="0" y="655982"/>
            <a:ext cx="11946835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INTRODUCTION OF BLOCKCHAIN</a:t>
            </a:r>
            <a:endParaRPr lang="en-US" sz="3200" dirty="0">
              <a:solidFill>
                <a:schemeClr val="bg1"/>
              </a:solidFill>
              <a:effectLst>
                <a:outerShdw blurRad="50800" dist="50800" dir="5400000" algn="ctr" rotWithShape="0">
                  <a:schemeClr val="bg1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Blockchain is a decentralized , distributed ledger technology that enables     secure and transparent recording of transactions across a network of computers .</a:t>
            </a:r>
          </a:p>
          <a:p>
            <a:pPr marL="457200" indent="-45720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consists of blocks of data linked together in a chain.</a:t>
            </a:r>
          </a:p>
          <a:p>
            <a:pPr marL="457200" indent="-457200" algn="just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block contains a cryptographic hash of the previous block ,creating a secure and tamper-proof record.</a:t>
            </a:r>
          </a:p>
          <a:p>
            <a:pPr marL="457200" indent="-4572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Blockchains are typically managed by a peer-to-peer network for use as a publicly distributed ledger.</a:t>
            </a:r>
          </a:p>
          <a:p>
            <a:pPr marL="457200" indent="-4572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block each contain information about the  previous block.</a:t>
            </a:r>
          </a:p>
        </p:txBody>
      </p:sp>
    </p:spTree>
    <p:extLst>
      <p:ext uri="{BB962C8B-B14F-4D97-AF65-F5344CB8AC3E}">
        <p14:creationId xmlns:p14="http://schemas.microsoft.com/office/powerpoint/2010/main" val="483108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52B4237-7C04-403A-B213-E400C8A6E1DC}"/>
              </a:ext>
            </a:extLst>
          </p:cNvPr>
          <p:cNvSpPr txBox="1"/>
          <p:nvPr/>
        </p:nvSpPr>
        <p:spPr>
          <a:xfrm>
            <a:off x="327991" y="109330"/>
            <a:ext cx="5476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 WORKING</a:t>
            </a:r>
          </a:p>
        </p:txBody>
      </p:sp>
      <p:sp>
        <p:nvSpPr>
          <p:cNvPr id="26" name="Arrow: U-Turn 25">
            <a:extLst>
              <a:ext uri="{FF2B5EF4-FFF2-40B4-BE49-F238E27FC236}">
                <a16:creationId xmlns:a16="http://schemas.microsoft.com/office/drawing/2014/main" id="{DE2702E5-AFD9-4D5E-9C76-4DD407CB918E}"/>
              </a:ext>
            </a:extLst>
          </p:cNvPr>
          <p:cNvSpPr/>
          <p:nvPr/>
        </p:nvSpPr>
        <p:spPr>
          <a:xfrm>
            <a:off x="4184374" y="1182757"/>
            <a:ext cx="45719" cy="45719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5C22995-D0E6-41BC-BADB-1B077DFD74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2757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751358E-DDD3-49D1-8DBE-045B5816835F}"/>
              </a:ext>
            </a:extLst>
          </p:cNvPr>
          <p:cNvSpPr txBox="1"/>
          <p:nvPr/>
        </p:nvSpPr>
        <p:spPr>
          <a:xfrm>
            <a:off x="133565" y="184935"/>
            <a:ext cx="11835828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BLOCKCHAIN</a:t>
            </a:r>
          </a:p>
          <a:p>
            <a:pPr marL="342900" indent="-342900">
              <a:lnSpc>
                <a:spcPct val="2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Public Blockchain : Anyone can participate and view the blockchain.</a:t>
            </a:r>
          </a:p>
          <a:p>
            <a:pPr marL="342900" indent="-342900">
              <a:lnSpc>
                <a:spcPct val="2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Private Blockchain : Permissioned access, controlled by a single organization.</a:t>
            </a:r>
          </a:p>
          <a:p>
            <a:pPr marL="342900" indent="-342900">
              <a:lnSpc>
                <a:spcPct val="2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Consortium Blockchain : Shared control among a group of organizations.</a:t>
            </a:r>
          </a:p>
          <a:p>
            <a:pPr marL="342900" indent="-342900">
              <a:lnSpc>
                <a:spcPct val="2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Hybrid Blockchain : It combines elements of both public and private blockchain.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200"/>
              </a:spcBef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819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942BC3-2355-40DE-A5A4-5FE5C05D8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Model 1" descr="Laptop - Windows menu">
                <a:extLst>
                  <a:ext uri="{FF2B5EF4-FFF2-40B4-BE49-F238E27FC236}">
                    <a16:creationId xmlns:a16="http://schemas.microsoft.com/office/drawing/2014/main" id="{94E37931-815F-4D94-A364-F9AB123FEF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78516410"/>
                  </p:ext>
                </p:extLst>
              </p:nvPr>
            </p:nvGraphicFramePr>
            <p:xfrm>
              <a:off x="356351" y="783428"/>
              <a:ext cx="2264190" cy="186038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264190" cy="1860381"/>
                    </a:xfrm>
                    <a:prstGeom prst="rect">
                      <a:avLst/>
                    </a:prstGeom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973798" ay="5" az="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9295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Model 1" descr="Laptop - Windows menu">
                <a:extLst>
                  <a:ext uri="{FF2B5EF4-FFF2-40B4-BE49-F238E27FC236}">
                    <a16:creationId xmlns:a16="http://schemas.microsoft.com/office/drawing/2014/main" id="{94E37931-815F-4D94-A364-F9AB123FEF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6351" y="783428"/>
                <a:ext cx="2264190" cy="1860381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768D70A3-F424-4EE2-AB18-90CCA958AFFC}"/>
              </a:ext>
            </a:extLst>
          </p:cNvPr>
          <p:cNvSpPr txBox="1"/>
          <p:nvPr/>
        </p:nvSpPr>
        <p:spPr>
          <a:xfrm>
            <a:off x="357808" y="99391"/>
            <a:ext cx="5168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 WORKING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Laptop - Windows menu">
                <a:extLst>
                  <a:ext uri="{FF2B5EF4-FFF2-40B4-BE49-F238E27FC236}">
                    <a16:creationId xmlns:a16="http://schemas.microsoft.com/office/drawing/2014/main" id="{936D7C8C-C00F-4C9D-BA89-916C49613E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8813145"/>
                  </p:ext>
                </p:extLst>
              </p:nvPr>
            </p:nvGraphicFramePr>
            <p:xfrm>
              <a:off x="360966" y="4159208"/>
              <a:ext cx="2296159" cy="187384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296159" cy="1873843"/>
                    </a:xfrm>
                    <a:prstGeom prst="rect">
                      <a:avLst/>
                    </a:prstGeom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1021392" ay="45423" az="1392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8999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Laptop - Windows menu">
                <a:extLst>
                  <a:ext uri="{FF2B5EF4-FFF2-40B4-BE49-F238E27FC236}">
                    <a16:creationId xmlns:a16="http://schemas.microsoft.com/office/drawing/2014/main" id="{936D7C8C-C00F-4C9D-BA89-916C49613E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0966" y="4159208"/>
                <a:ext cx="2296159" cy="1873843"/>
              </a:xfrm>
              <a:prstGeom prst="rect">
                <a:avLst/>
              </a:prstGeom>
            </p:spPr>
          </p:pic>
        </mc:Fallback>
      </mc:AlternateContent>
      <p:sp>
        <p:nvSpPr>
          <p:cNvPr id="7" name="Arrow: Right 6">
            <a:extLst>
              <a:ext uri="{FF2B5EF4-FFF2-40B4-BE49-F238E27FC236}">
                <a16:creationId xmlns:a16="http://schemas.microsoft.com/office/drawing/2014/main" id="{DE9EAFAA-FEE5-46D9-9439-3A7AF4CFB524}"/>
              </a:ext>
            </a:extLst>
          </p:cNvPr>
          <p:cNvSpPr/>
          <p:nvPr/>
        </p:nvSpPr>
        <p:spPr>
          <a:xfrm>
            <a:off x="2852531" y="1560443"/>
            <a:ext cx="854765" cy="367748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A1264E51-6DAF-4A56-93F6-408A93F19E5D}"/>
              </a:ext>
            </a:extLst>
          </p:cNvPr>
          <p:cNvSpPr/>
          <p:nvPr/>
        </p:nvSpPr>
        <p:spPr>
          <a:xfrm>
            <a:off x="2703443" y="4989444"/>
            <a:ext cx="844826" cy="357808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8DBAAD2-A518-40F9-969A-2D38FAC606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295" y="1451113"/>
            <a:ext cx="881270" cy="61622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29E2A35-CF20-4688-9B2E-AF7AD35CAF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582" y="718930"/>
            <a:ext cx="881270" cy="6162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71B228-71E9-4B06-8623-EFDAA5DC71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886" y="2170043"/>
            <a:ext cx="881270" cy="61622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AB46E3-006E-464B-95CB-11D1AC3188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617" y="1414670"/>
            <a:ext cx="881270" cy="616226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BD2EA73-C094-4D54-90A6-3340F5FEE700}"/>
              </a:ext>
            </a:extLst>
          </p:cNvPr>
          <p:cNvCxnSpPr>
            <a:cxnSpLocks/>
          </p:cNvCxnSpPr>
          <p:nvPr/>
        </p:nvCxnSpPr>
        <p:spPr>
          <a:xfrm flipH="1">
            <a:off x="4482549" y="934279"/>
            <a:ext cx="387624" cy="347869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ABF2191-D546-490C-9C7F-1C7F4C78BF09}"/>
              </a:ext>
            </a:extLst>
          </p:cNvPr>
          <p:cNvCxnSpPr>
            <a:cxnSpLocks/>
          </p:cNvCxnSpPr>
          <p:nvPr/>
        </p:nvCxnSpPr>
        <p:spPr>
          <a:xfrm flipH="1" flipV="1">
            <a:off x="6135758" y="937594"/>
            <a:ext cx="374372" cy="364432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C3A73F3-5399-4D83-83B9-0B58B2E4ABB4}"/>
              </a:ext>
            </a:extLst>
          </p:cNvPr>
          <p:cNvCxnSpPr>
            <a:cxnSpLocks/>
            <a:endCxn id="59" idx="5"/>
          </p:cNvCxnSpPr>
          <p:nvPr/>
        </p:nvCxnSpPr>
        <p:spPr>
          <a:xfrm flipH="1" flipV="1">
            <a:off x="4530689" y="2344080"/>
            <a:ext cx="319608" cy="269912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C2FAD5C-A04F-4FDE-BF31-7E3D16AEBB84}"/>
              </a:ext>
            </a:extLst>
          </p:cNvPr>
          <p:cNvCxnSpPr>
            <a:cxnSpLocks/>
          </p:cNvCxnSpPr>
          <p:nvPr/>
        </p:nvCxnSpPr>
        <p:spPr>
          <a:xfrm flipH="1">
            <a:off x="6096001" y="2209801"/>
            <a:ext cx="387624" cy="347869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5" name="Flowchart: Connector 54">
            <a:extLst>
              <a:ext uri="{FF2B5EF4-FFF2-40B4-BE49-F238E27FC236}">
                <a16:creationId xmlns:a16="http://schemas.microsoft.com/office/drawing/2014/main" id="{206E60B2-62F9-434C-AE09-FF20B4D45FBB}"/>
              </a:ext>
            </a:extLst>
          </p:cNvPr>
          <p:cNvSpPr/>
          <p:nvPr/>
        </p:nvSpPr>
        <p:spPr>
          <a:xfrm>
            <a:off x="4780721" y="854764"/>
            <a:ext cx="168965" cy="1689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lowchart: Connector 55">
            <a:extLst>
              <a:ext uri="{FF2B5EF4-FFF2-40B4-BE49-F238E27FC236}">
                <a16:creationId xmlns:a16="http://schemas.microsoft.com/office/drawing/2014/main" id="{77F100BE-7E60-45F0-9329-079E0E3BDE80}"/>
              </a:ext>
            </a:extLst>
          </p:cNvPr>
          <p:cNvSpPr/>
          <p:nvPr/>
        </p:nvSpPr>
        <p:spPr>
          <a:xfrm>
            <a:off x="4426225" y="1176129"/>
            <a:ext cx="168965" cy="1689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lowchart: Connector 56">
            <a:extLst>
              <a:ext uri="{FF2B5EF4-FFF2-40B4-BE49-F238E27FC236}">
                <a16:creationId xmlns:a16="http://schemas.microsoft.com/office/drawing/2014/main" id="{F21F0F7C-85DA-4B26-B5D1-956BCD3CED74}"/>
              </a:ext>
            </a:extLst>
          </p:cNvPr>
          <p:cNvSpPr/>
          <p:nvPr/>
        </p:nvSpPr>
        <p:spPr>
          <a:xfrm>
            <a:off x="6056243" y="877955"/>
            <a:ext cx="168965" cy="1689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lowchart: Connector 57">
            <a:extLst>
              <a:ext uri="{FF2B5EF4-FFF2-40B4-BE49-F238E27FC236}">
                <a16:creationId xmlns:a16="http://schemas.microsoft.com/office/drawing/2014/main" id="{8512989D-4014-4E34-A3D0-AACCE261F02B}"/>
              </a:ext>
            </a:extLst>
          </p:cNvPr>
          <p:cNvSpPr/>
          <p:nvPr/>
        </p:nvSpPr>
        <p:spPr>
          <a:xfrm>
            <a:off x="6384234" y="1196008"/>
            <a:ext cx="168965" cy="1689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lowchart: Connector 58">
            <a:extLst>
              <a:ext uri="{FF2B5EF4-FFF2-40B4-BE49-F238E27FC236}">
                <a16:creationId xmlns:a16="http://schemas.microsoft.com/office/drawing/2014/main" id="{7C5A314E-5896-48A2-9864-F16133C167B2}"/>
              </a:ext>
            </a:extLst>
          </p:cNvPr>
          <p:cNvSpPr/>
          <p:nvPr/>
        </p:nvSpPr>
        <p:spPr>
          <a:xfrm>
            <a:off x="4386468" y="2199859"/>
            <a:ext cx="168965" cy="1689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lowchart: Connector 61">
            <a:extLst>
              <a:ext uri="{FF2B5EF4-FFF2-40B4-BE49-F238E27FC236}">
                <a16:creationId xmlns:a16="http://schemas.microsoft.com/office/drawing/2014/main" id="{DC54CC47-6500-463C-8BD3-E67CFADE0F87}"/>
              </a:ext>
            </a:extLst>
          </p:cNvPr>
          <p:cNvSpPr/>
          <p:nvPr/>
        </p:nvSpPr>
        <p:spPr>
          <a:xfrm>
            <a:off x="4754217" y="2527851"/>
            <a:ext cx="168965" cy="1689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lowchart: Connector 62">
            <a:extLst>
              <a:ext uri="{FF2B5EF4-FFF2-40B4-BE49-F238E27FC236}">
                <a16:creationId xmlns:a16="http://schemas.microsoft.com/office/drawing/2014/main" id="{0360B39D-8A38-461E-BAF0-BA4CDEE460CB}"/>
              </a:ext>
            </a:extLst>
          </p:cNvPr>
          <p:cNvSpPr/>
          <p:nvPr/>
        </p:nvSpPr>
        <p:spPr>
          <a:xfrm>
            <a:off x="6354417" y="2130286"/>
            <a:ext cx="168965" cy="1689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lowchart: Connector 63">
            <a:extLst>
              <a:ext uri="{FF2B5EF4-FFF2-40B4-BE49-F238E27FC236}">
                <a16:creationId xmlns:a16="http://schemas.microsoft.com/office/drawing/2014/main" id="{1AFB2DFD-2427-4A43-A27B-8ADC07E74036}"/>
              </a:ext>
            </a:extLst>
          </p:cNvPr>
          <p:cNvSpPr/>
          <p:nvPr/>
        </p:nvSpPr>
        <p:spPr>
          <a:xfrm>
            <a:off x="5986669" y="2438399"/>
            <a:ext cx="168965" cy="16896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rrow: Right 64">
            <a:extLst>
              <a:ext uri="{FF2B5EF4-FFF2-40B4-BE49-F238E27FC236}">
                <a16:creationId xmlns:a16="http://schemas.microsoft.com/office/drawing/2014/main" id="{16A91583-876C-4E44-B4CF-FAB8405B6CF1}"/>
              </a:ext>
            </a:extLst>
          </p:cNvPr>
          <p:cNvSpPr/>
          <p:nvPr/>
        </p:nvSpPr>
        <p:spPr>
          <a:xfrm>
            <a:off x="7364896" y="1520687"/>
            <a:ext cx="854765" cy="387626"/>
          </a:xfrm>
          <a:prstGeom prst="rightArrow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BE93BA2-625B-4B9C-8C31-E6CAAC3EB555}"/>
              </a:ext>
            </a:extLst>
          </p:cNvPr>
          <p:cNvSpPr/>
          <p:nvPr/>
        </p:nvSpPr>
        <p:spPr>
          <a:xfrm>
            <a:off x="5287616" y="1610140"/>
            <a:ext cx="427383" cy="25841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02BC26C-4752-4A3B-AD6D-7A3510E8DB25}"/>
              </a:ext>
            </a:extLst>
          </p:cNvPr>
          <p:cNvSpPr/>
          <p:nvPr/>
        </p:nvSpPr>
        <p:spPr>
          <a:xfrm>
            <a:off x="9720470" y="1590262"/>
            <a:ext cx="735495" cy="536713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D36E26F1-90CF-4738-BCFF-BAF601482B7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5525" y="566530"/>
            <a:ext cx="650805" cy="665922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A78B4066-4E20-4B52-88A9-857B632DBF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508" y="1535805"/>
            <a:ext cx="650805" cy="670682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B7905C98-49C1-4D23-9F5D-FF37B8E87C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108" y="1466229"/>
            <a:ext cx="650805" cy="650806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BC982982-F752-444B-921D-3B029A839D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229" y="2420387"/>
            <a:ext cx="650805" cy="660743"/>
          </a:xfrm>
          <a:prstGeom prst="rect">
            <a:avLst/>
          </a:prstGeom>
        </p:spPr>
      </p:pic>
      <p:sp>
        <p:nvSpPr>
          <p:cNvPr id="73" name="Arrow: Down 72">
            <a:extLst>
              <a:ext uri="{FF2B5EF4-FFF2-40B4-BE49-F238E27FC236}">
                <a16:creationId xmlns:a16="http://schemas.microsoft.com/office/drawing/2014/main" id="{0E772DF3-A1BA-45F8-BEA7-0BD5E0450063}"/>
              </a:ext>
            </a:extLst>
          </p:cNvPr>
          <p:cNvSpPr/>
          <p:nvPr/>
        </p:nvSpPr>
        <p:spPr>
          <a:xfrm>
            <a:off x="10008705" y="3965713"/>
            <a:ext cx="407504" cy="725557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251BE1D-DDCB-4823-A7A1-BFC85E7AC566}"/>
              </a:ext>
            </a:extLst>
          </p:cNvPr>
          <p:cNvSpPr/>
          <p:nvPr/>
        </p:nvSpPr>
        <p:spPr>
          <a:xfrm>
            <a:off x="9750288" y="4939747"/>
            <a:ext cx="974034" cy="71561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Arrow: Left 74">
            <a:extLst>
              <a:ext uri="{FF2B5EF4-FFF2-40B4-BE49-F238E27FC236}">
                <a16:creationId xmlns:a16="http://schemas.microsoft.com/office/drawing/2014/main" id="{AB0428F7-BD2E-42C7-81DE-D7697BD825A9}"/>
              </a:ext>
            </a:extLst>
          </p:cNvPr>
          <p:cNvSpPr/>
          <p:nvPr/>
        </p:nvSpPr>
        <p:spPr>
          <a:xfrm>
            <a:off x="8113643" y="5042453"/>
            <a:ext cx="844826" cy="357808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85A0286-C6B1-4912-B152-BAB05D06C0ED}"/>
              </a:ext>
            </a:extLst>
          </p:cNvPr>
          <p:cNvSpPr/>
          <p:nvPr/>
        </p:nvSpPr>
        <p:spPr>
          <a:xfrm>
            <a:off x="4217504" y="5072268"/>
            <a:ext cx="791817" cy="63279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3622A08-DC4F-49D1-A68D-6465C65157B4}"/>
              </a:ext>
            </a:extLst>
          </p:cNvPr>
          <p:cNvSpPr/>
          <p:nvPr/>
        </p:nvSpPr>
        <p:spPr>
          <a:xfrm>
            <a:off x="5373757" y="4260573"/>
            <a:ext cx="791817" cy="63279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25276E7-703C-436F-9B5C-62DBCF83EF31}"/>
              </a:ext>
            </a:extLst>
          </p:cNvPr>
          <p:cNvSpPr/>
          <p:nvPr/>
        </p:nvSpPr>
        <p:spPr>
          <a:xfrm>
            <a:off x="6596272" y="5165034"/>
            <a:ext cx="791817" cy="63279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Graphic 79" descr="Link">
            <a:extLst>
              <a:ext uri="{FF2B5EF4-FFF2-40B4-BE49-F238E27FC236}">
                <a16:creationId xmlns:a16="http://schemas.microsoft.com/office/drawing/2014/main" id="{B4F72EC1-0875-4773-8A3B-4CDF8D8C20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5962631">
            <a:off x="4609475" y="4363351"/>
            <a:ext cx="677179" cy="677179"/>
          </a:xfrm>
          <a:prstGeom prst="rect">
            <a:avLst/>
          </a:prstGeom>
        </p:spPr>
      </p:pic>
      <p:pic>
        <p:nvPicPr>
          <p:cNvPr id="81" name="Graphic 80" descr="Link">
            <a:extLst>
              <a:ext uri="{FF2B5EF4-FFF2-40B4-BE49-F238E27FC236}">
                <a16:creationId xmlns:a16="http://schemas.microsoft.com/office/drawing/2014/main" id="{5C5C641F-CB02-4092-8EBE-8894307BF8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0800000">
            <a:off x="6203046" y="4436236"/>
            <a:ext cx="784161" cy="784161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8F1C9F9E-40AF-436C-ADE9-BA1A85E8FBD6}"/>
              </a:ext>
            </a:extLst>
          </p:cNvPr>
          <p:cNvSpPr txBox="1"/>
          <p:nvPr/>
        </p:nvSpPr>
        <p:spPr>
          <a:xfrm>
            <a:off x="0" y="2743201"/>
            <a:ext cx="32401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Requesting a transaction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DF6A813-8914-489F-999C-C58AF1A861FA}"/>
              </a:ext>
            </a:extLst>
          </p:cNvPr>
          <p:cNvSpPr txBox="1"/>
          <p:nvPr/>
        </p:nvSpPr>
        <p:spPr>
          <a:xfrm>
            <a:off x="4810539" y="2872409"/>
            <a:ext cx="1639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911E01B-1291-4BD5-9190-6D4183A8A9C9}"/>
              </a:ext>
            </a:extLst>
          </p:cNvPr>
          <p:cNvSpPr txBox="1"/>
          <p:nvPr/>
        </p:nvSpPr>
        <p:spPr>
          <a:xfrm>
            <a:off x="9471990" y="3210339"/>
            <a:ext cx="1709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Verification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A95164B-4362-4E55-A833-5FF03FFDB7F6}"/>
              </a:ext>
            </a:extLst>
          </p:cNvPr>
          <p:cNvCxnSpPr>
            <a:cxnSpLocks/>
            <a:stCxn id="69" idx="2"/>
            <a:endCxn id="67" idx="0"/>
          </p:cNvCxnSpPr>
          <p:nvPr/>
        </p:nvCxnSpPr>
        <p:spPr>
          <a:xfrm>
            <a:off x="10070928" y="1232452"/>
            <a:ext cx="17290" cy="35781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FC458964-6CA2-4521-99A9-0685B33CDD0F}"/>
              </a:ext>
            </a:extLst>
          </p:cNvPr>
          <p:cNvCxnSpPr>
            <a:cxnSpLocks/>
          </p:cNvCxnSpPr>
          <p:nvPr/>
        </p:nvCxnSpPr>
        <p:spPr>
          <a:xfrm>
            <a:off x="10134601" y="2136913"/>
            <a:ext cx="0" cy="29486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15151938-ECCD-4B9E-924B-813BA8698188}"/>
              </a:ext>
            </a:extLst>
          </p:cNvPr>
          <p:cNvCxnSpPr>
            <a:cxnSpLocks/>
          </p:cNvCxnSpPr>
          <p:nvPr/>
        </p:nvCxnSpPr>
        <p:spPr>
          <a:xfrm flipH="1">
            <a:off x="9359349" y="1835427"/>
            <a:ext cx="380999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ED2D68D2-8E1E-444C-A862-5FF0E9C949A7}"/>
              </a:ext>
            </a:extLst>
          </p:cNvPr>
          <p:cNvCxnSpPr>
            <a:cxnSpLocks/>
            <a:stCxn id="70" idx="1"/>
          </p:cNvCxnSpPr>
          <p:nvPr/>
        </p:nvCxnSpPr>
        <p:spPr>
          <a:xfrm flipH="1">
            <a:off x="10475843" y="1871146"/>
            <a:ext cx="306665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FB6400A2-B06B-44B2-A302-988CDCF3845F}"/>
              </a:ext>
            </a:extLst>
          </p:cNvPr>
          <p:cNvSpPr txBox="1"/>
          <p:nvPr/>
        </p:nvSpPr>
        <p:spPr>
          <a:xfrm>
            <a:off x="0" y="6132444"/>
            <a:ext cx="3389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 is completed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47DDAF9-C8B7-4176-87DD-CB8161DCFC7D}"/>
              </a:ext>
            </a:extLst>
          </p:cNvPr>
          <p:cNvSpPr txBox="1"/>
          <p:nvPr/>
        </p:nvSpPr>
        <p:spPr>
          <a:xfrm>
            <a:off x="3816626" y="6122504"/>
            <a:ext cx="3369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block joins the chain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FCE8B5BE-5C40-4764-B12A-CBE483ADE992}"/>
              </a:ext>
            </a:extLst>
          </p:cNvPr>
          <p:cNvSpPr txBox="1"/>
          <p:nvPr/>
        </p:nvSpPr>
        <p:spPr>
          <a:xfrm>
            <a:off x="9173816" y="6082747"/>
            <a:ext cx="2594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block is created</a:t>
            </a:r>
          </a:p>
        </p:txBody>
      </p:sp>
    </p:spTree>
    <p:extLst>
      <p:ext uri="{BB962C8B-B14F-4D97-AF65-F5344CB8AC3E}">
        <p14:creationId xmlns:p14="http://schemas.microsoft.com/office/powerpoint/2010/main" val="857223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FA223A-D352-43DC-8046-2A9B6DB6A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AD4A18-9340-476B-BDCF-B8331A635CEF}"/>
              </a:ext>
            </a:extLst>
          </p:cNvPr>
          <p:cNvSpPr txBox="1"/>
          <p:nvPr/>
        </p:nvSpPr>
        <p:spPr>
          <a:xfrm>
            <a:off x="154113" y="164387"/>
            <a:ext cx="11907748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 OF BLOCKCHAIN</a:t>
            </a:r>
          </a:p>
          <a:p>
            <a:pPr marL="457200" indent="-457200" algn="just"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Increased security and trust through decentralization and cryptographic techniques.</a:t>
            </a:r>
          </a:p>
          <a:p>
            <a:pPr marL="457200" indent="-457200"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Enhanced transparency and accountability, leading to reduced fraud and error.</a:t>
            </a:r>
          </a:p>
          <a:p>
            <a:pPr marL="457200" indent="-457200" algn="just"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Streamlined processes, lower costs and greater efficiency by removing intermediaries.</a:t>
            </a:r>
          </a:p>
          <a:p>
            <a:pPr marL="457200" indent="-457200" algn="just"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 enables the tracking of assets and transactions throughout their lifecycle from creation to final destination.</a:t>
            </a:r>
          </a:p>
          <a:p>
            <a:pPr marL="457200" indent="-457200" algn="just"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Streamlined process is by automating and digitizing manual processes.</a:t>
            </a:r>
          </a:p>
          <a:p>
            <a:pPr marL="457200" indent="-457200" algn="just"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cost reduction , blockchain eliminates the need for intermediaries such as bank or clearinghouses in many transaction reducing associated fees and costs.</a:t>
            </a:r>
          </a:p>
        </p:txBody>
      </p:sp>
    </p:spTree>
    <p:extLst>
      <p:ext uri="{BB962C8B-B14F-4D97-AF65-F5344CB8AC3E}">
        <p14:creationId xmlns:p14="http://schemas.microsoft.com/office/powerpoint/2010/main" val="2322640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B77608-BFBF-4098-8D4C-F09952C69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30A29193-3922-4BD0-BB17-96C342213FB7}"/>
              </a:ext>
            </a:extLst>
          </p:cNvPr>
          <p:cNvSpPr/>
          <p:nvPr/>
        </p:nvSpPr>
        <p:spPr>
          <a:xfrm>
            <a:off x="3130826" y="1451113"/>
            <a:ext cx="45719" cy="4571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9807AF-8E77-42B7-A124-17DA3F22C703}"/>
              </a:ext>
            </a:extLst>
          </p:cNvPr>
          <p:cNvSpPr txBox="1"/>
          <p:nvPr/>
        </p:nvSpPr>
        <p:spPr>
          <a:xfrm>
            <a:off x="268356" y="188844"/>
            <a:ext cx="57646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 APPLICATION</a:t>
            </a: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318EAC9D-3864-4A19-BA50-F58E013A21CC}"/>
              </a:ext>
            </a:extLst>
          </p:cNvPr>
          <p:cNvSpPr/>
          <p:nvPr/>
        </p:nvSpPr>
        <p:spPr>
          <a:xfrm>
            <a:off x="3210338" y="1133061"/>
            <a:ext cx="904462" cy="844826"/>
          </a:xfrm>
          <a:prstGeom prst="flowChartConnector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04CE33CE-43BA-4BF9-A424-D4C2565EA3A2}"/>
              </a:ext>
            </a:extLst>
          </p:cNvPr>
          <p:cNvSpPr/>
          <p:nvPr/>
        </p:nvSpPr>
        <p:spPr>
          <a:xfrm>
            <a:off x="3250098" y="3816625"/>
            <a:ext cx="834887" cy="874644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B75F20-3448-41A1-BB09-80FB12160588}"/>
              </a:ext>
            </a:extLst>
          </p:cNvPr>
          <p:cNvSpPr/>
          <p:nvPr/>
        </p:nvSpPr>
        <p:spPr>
          <a:xfrm>
            <a:off x="844826" y="1212574"/>
            <a:ext cx="2484783" cy="62616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BANKING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33FF9C-9417-4CD9-B99F-E14D2BE2C13C}"/>
              </a:ext>
            </a:extLst>
          </p:cNvPr>
          <p:cNvSpPr/>
          <p:nvPr/>
        </p:nvSpPr>
        <p:spPr>
          <a:xfrm>
            <a:off x="755374" y="3945835"/>
            <a:ext cx="2574234" cy="6162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HEALTHCARE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A3881D25-A2EE-4DF4-93A6-8C51D6240F07}"/>
              </a:ext>
            </a:extLst>
          </p:cNvPr>
          <p:cNvSpPr/>
          <p:nvPr/>
        </p:nvSpPr>
        <p:spPr>
          <a:xfrm>
            <a:off x="4721089" y="2472521"/>
            <a:ext cx="1968190" cy="934276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8C12E3AE-90F3-4D90-A07D-0A6D2C1375D0}"/>
              </a:ext>
            </a:extLst>
          </p:cNvPr>
          <p:cNvSpPr/>
          <p:nvPr/>
        </p:nvSpPr>
        <p:spPr>
          <a:xfrm>
            <a:off x="7504044" y="1212573"/>
            <a:ext cx="854766" cy="775253"/>
          </a:xfrm>
          <a:prstGeom prst="flowChartConnector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9FAEC429-B59E-4BE3-80A7-6DA35640D67B}"/>
              </a:ext>
            </a:extLst>
          </p:cNvPr>
          <p:cNvSpPr/>
          <p:nvPr/>
        </p:nvSpPr>
        <p:spPr>
          <a:xfrm>
            <a:off x="7523921" y="3826564"/>
            <a:ext cx="854765" cy="785191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6F4A35-0BD3-4DB2-8384-E8766176B6CB}"/>
              </a:ext>
            </a:extLst>
          </p:cNvPr>
          <p:cNvSpPr/>
          <p:nvPr/>
        </p:nvSpPr>
        <p:spPr>
          <a:xfrm>
            <a:off x="8259418" y="1292087"/>
            <a:ext cx="2504660" cy="60628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VOTING SYSTEM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C7D492-802E-4FB5-B0B5-DFCD0C613172}"/>
              </a:ext>
            </a:extLst>
          </p:cNvPr>
          <p:cNvSpPr/>
          <p:nvPr/>
        </p:nvSpPr>
        <p:spPr>
          <a:xfrm>
            <a:off x="8289235" y="3916019"/>
            <a:ext cx="2514600" cy="60628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SUPPLY CHAIN</a:t>
            </a: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C6779B94-1E4F-4FFF-87E8-04CF7AC824E1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4114800" y="1555474"/>
            <a:ext cx="864704" cy="1038639"/>
          </a:xfrm>
          <a:prstGeom prst="bentConnector2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D1B44177-E8C5-4C00-8DEB-B551A4E02A01}"/>
              </a:ext>
            </a:extLst>
          </p:cNvPr>
          <p:cNvCxnSpPr>
            <a:cxnSpLocks/>
            <a:stCxn id="6" idx="6"/>
            <a:endCxn id="14" idx="3"/>
          </p:cNvCxnSpPr>
          <p:nvPr/>
        </p:nvCxnSpPr>
        <p:spPr>
          <a:xfrm flipV="1">
            <a:off x="4084985" y="3269975"/>
            <a:ext cx="924339" cy="983972"/>
          </a:xfrm>
          <a:prstGeom prst="bentConnector2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45210F9B-406F-475D-A766-2A02565F1653}"/>
              </a:ext>
            </a:extLst>
          </p:cNvPr>
          <p:cNvCxnSpPr>
            <a:cxnSpLocks/>
            <a:stCxn id="15" idx="2"/>
            <a:endCxn id="14" idx="7"/>
          </p:cNvCxnSpPr>
          <p:nvPr/>
        </p:nvCxnSpPr>
        <p:spPr>
          <a:xfrm rot="10800000" flipV="1">
            <a:off x="6401044" y="1600199"/>
            <a:ext cx="1103000" cy="1009143"/>
          </a:xfrm>
          <a:prstGeom prst="bentConnector2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C9072B92-E8D0-4994-B671-564736E05D95}"/>
              </a:ext>
            </a:extLst>
          </p:cNvPr>
          <p:cNvCxnSpPr>
            <a:cxnSpLocks/>
            <a:stCxn id="14" idx="5"/>
          </p:cNvCxnSpPr>
          <p:nvPr/>
        </p:nvCxnSpPr>
        <p:spPr>
          <a:xfrm rot="16200000" flipH="1">
            <a:off x="6410862" y="3260156"/>
            <a:ext cx="964097" cy="983733"/>
          </a:xfrm>
          <a:prstGeom prst="bentConnector2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557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71C61F-C7E9-4241-90E9-B84F386BF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AB229F-2B49-498B-AC08-8A0F2E81101E}"/>
              </a:ext>
            </a:extLst>
          </p:cNvPr>
          <p:cNvSpPr txBox="1"/>
          <p:nvPr/>
        </p:nvSpPr>
        <p:spPr>
          <a:xfrm>
            <a:off x="159026" y="447261"/>
            <a:ext cx="11847444" cy="654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LIMITATION</a:t>
            </a:r>
          </a:p>
          <a:p>
            <a:pPr marL="457200" indent="-45720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Scalability : processing large volumes of the transactions.</a:t>
            </a:r>
          </a:p>
          <a:p>
            <a:pPr marL="457200" indent="-45720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Energy consumption : High electricity usage in proof of work systems.</a:t>
            </a:r>
          </a:p>
          <a:p>
            <a:pPr marL="457200" indent="-45720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Regulation and Compliance :Compliance and legal framework.</a:t>
            </a:r>
          </a:p>
          <a:p>
            <a:pPr marL="457200" indent="-45720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Interoperability : Ensuring different blockchains can communicate with each other.</a:t>
            </a:r>
          </a:p>
          <a:p>
            <a:pPr marL="457200" indent="-457200">
              <a:lnSpc>
                <a:spcPct val="150000"/>
              </a:lnSpc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Privacy and Confidentiality : Balancing the transparency of blockchain with the need to protect sensitive data and user privacy.</a:t>
            </a:r>
          </a:p>
          <a:p>
            <a:pPr marL="457200" indent="-457200">
              <a:spcAft>
                <a:spcPts val="1200"/>
              </a:spcAft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01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F75A3E-61A3-4800-B34F-ED87EE653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A15C2F-5FAA-4B71-B58E-E78AF07AC35E}"/>
              </a:ext>
            </a:extLst>
          </p:cNvPr>
          <p:cNvSpPr txBox="1"/>
          <p:nvPr/>
        </p:nvSpPr>
        <p:spPr>
          <a:xfrm>
            <a:off x="516836" y="288235"/>
            <a:ext cx="480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OF BLOCKCHAIN</a:t>
            </a:r>
          </a:p>
        </p:txBody>
      </p:sp>
      <p:sp>
        <p:nvSpPr>
          <p:cNvPr id="29" name="Flowchart: Decision 2">
            <a:extLst>
              <a:ext uri="{FF2B5EF4-FFF2-40B4-BE49-F238E27FC236}">
                <a16:creationId xmlns:a16="http://schemas.microsoft.com/office/drawing/2014/main" id="{237A10D3-B1EE-48E6-8BFF-118B1AA337E9}"/>
              </a:ext>
            </a:extLst>
          </p:cNvPr>
          <p:cNvSpPr/>
          <p:nvPr/>
        </p:nvSpPr>
        <p:spPr>
          <a:xfrm>
            <a:off x="1868558" y="2951923"/>
            <a:ext cx="2146850" cy="874628"/>
          </a:xfrm>
          <a:custGeom>
            <a:avLst/>
            <a:gdLst>
              <a:gd name="connsiteX0" fmla="*/ 0 w 10000"/>
              <a:gd name="connsiteY0" fmla="*/ 5000 h 10000"/>
              <a:gd name="connsiteX1" fmla="*/ 5000 w 10000"/>
              <a:gd name="connsiteY1" fmla="*/ 0 h 10000"/>
              <a:gd name="connsiteX2" fmla="*/ 10000 w 10000"/>
              <a:gd name="connsiteY2" fmla="*/ 5000 h 10000"/>
              <a:gd name="connsiteX3" fmla="*/ 5000 w 10000"/>
              <a:gd name="connsiteY3" fmla="*/ 10000 h 10000"/>
              <a:gd name="connsiteX4" fmla="*/ 0 w 10000"/>
              <a:gd name="connsiteY4" fmla="*/ 5000 h 10000"/>
              <a:gd name="connsiteX0" fmla="*/ 0 w 10000"/>
              <a:gd name="connsiteY0" fmla="*/ 5000 h 5000"/>
              <a:gd name="connsiteX1" fmla="*/ 5000 w 10000"/>
              <a:gd name="connsiteY1" fmla="*/ 0 h 5000"/>
              <a:gd name="connsiteX2" fmla="*/ 10000 w 10000"/>
              <a:gd name="connsiteY2" fmla="*/ 5000 h 5000"/>
              <a:gd name="connsiteX3" fmla="*/ 4864 w 10000"/>
              <a:gd name="connsiteY3" fmla="*/ 909 h 5000"/>
              <a:gd name="connsiteX4" fmla="*/ 0 w 10000"/>
              <a:gd name="connsiteY4" fmla="*/ 5000 h 5000"/>
              <a:gd name="connsiteX0" fmla="*/ 0 w 10000"/>
              <a:gd name="connsiteY0" fmla="*/ 10000 h 10000"/>
              <a:gd name="connsiteX1" fmla="*/ 5000 w 10000"/>
              <a:gd name="connsiteY1" fmla="*/ 0 h 10000"/>
              <a:gd name="connsiteX2" fmla="*/ 10000 w 10000"/>
              <a:gd name="connsiteY2" fmla="*/ 10000 h 10000"/>
              <a:gd name="connsiteX3" fmla="*/ 5204 w 10000"/>
              <a:gd name="connsiteY3" fmla="*/ 4545 h 10000"/>
              <a:gd name="connsiteX4" fmla="*/ 0 w 10000"/>
              <a:gd name="connsiteY4" fmla="*/ 10000 h 10000"/>
              <a:gd name="connsiteX0" fmla="*/ 0 w 10884"/>
              <a:gd name="connsiteY0" fmla="*/ 13409 h 13409"/>
              <a:gd name="connsiteX1" fmla="*/ 5884 w 10884"/>
              <a:gd name="connsiteY1" fmla="*/ 0 h 13409"/>
              <a:gd name="connsiteX2" fmla="*/ 10884 w 10884"/>
              <a:gd name="connsiteY2" fmla="*/ 10000 h 13409"/>
              <a:gd name="connsiteX3" fmla="*/ 6088 w 10884"/>
              <a:gd name="connsiteY3" fmla="*/ 4545 h 13409"/>
              <a:gd name="connsiteX4" fmla="*/ 0 w 10884"/>
              <a:gd name="connsiteY4" fmla="*/ 13409 h 13409"/>
              <a:gd name="connsiteX0" fmla="*/ 0 w 12108"/>
              <a:gd name="connsiteY0" fmla="*/ 13409 h 13636"/>
              <a:gd name="connsiteX1" fmla="*/ 5884 w 12108"/>
              <a:gd name="connsiteY1" fmla="*/ 0 h 13636"/>
              <a:gd name="connsiteX2" fmla="*/ 12108 w 12108"/>
              <a:gd name="connsiteY2" fmla="*/ 13636 h 13636"/>
              <a:gd name="connsiteX3" fmla="*/ 6088 w 12108"/>
              <a:gd name="connsiteY3" fmla="*/ 4545 h 13636"/>
              <a:gd name="connsiteX4" fmla="*/ 0 w 12108"/>
              <a:gd name="connsiteY4" fmla="*/ 13409 h 13636"/>
              <a:gd name="connsiteX0" fmla="*/ 0 w 12108"/>
              <a:gd name="connsiteY0" fmla="*/ 13409 h 13636"/>
              <a:gd name="connsiteX1" fmla="*/ 5884 w 12108"/>
              <a:gd name="connsiteY1" fmla="*/ 0 h 13636"/>
              <a:gd name="connsiteX2" fmla="*/ 12108 w 12108"/>
              <a:gd name="connsiteY2" fmla="*/ 13636 h 13636"/>
              <a:gd name="connsiteX3" fmla="*/ 6360 w 12108"/>
              <a:gd name="connsiteY3" fmla="*/ 6363 h 13636"/>
              <a:gd name="connsiteX4" fmla="*/ 0 w 12108"/>
              <a:gd name="connsiteY4" fmla="*/ 13409 h 13636"/>
              <a:gd name="connsiteX0" fmla="*/ 0 w 12108"/>
              <a:gd name="connsiteY0" fmla="*/ 17954 h 18181"/>
              <a:gd name="connsiteX1" fmla="*/ 6224 w 12108"/>
              <a:gd name="connsiteY1" fmla="*/ 0 h 18181"/>
              <a:gd name="connsiteX2" fmla="*/ 12108 w 12108"/>
              <a:gd name="connsiteY2" fmla="*/ 18181 h 18181"/>
              <a:gd name="connsiteX3" fmla="*/ 6360 w 12108"/>
              <a:gd name="connsiteY3" fmla="*/ 10908 h 18181"/>
              <a:gd name="connsiteX4" fmla="*/ 0 w 12108"/>
              <a:gd name="connsiteY4" fmla="*/ 17954 h 18181"/>
              <a:gd name="connsiteX0" fmla="*/ 0 w 12108"/>
              <a:gd name="connsiteY0" fmla="*/ 17954 h 18181"/>
              <a:gd name="connsiteX1" fmla="*/ 6224 w 12108"/>
              <a:gd name="connsiteY1" fmla="*/ 0 h 18181"/>
              <a:gd name="connsiteX2" fmla="*/ 12108 w 12108"/>
              <a:gd name="connsiteY2" fmla="*/ 18181 h 18181"/>
              <a:gd name="connsiteX3" fmla="*/ 6428 w 12108"/>
              <a:gd name="connsiteY3" fmla="*/ 17726 h 18181"/>
              <a:gd name="connsiteX4" fmla="*/ 0 w 12108"/>
              <a:gd name="connsiteY4" fmla="*/ 17954 h 18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08" h="18181">
                <a:moveTo>
                  <a:pt x="0" y="17954"/>
                </a:moveTo>
                <a:lnTo>
                  <a:pt x="6224" y="0"/>
                </a:lnTo>
                <a:lnTo>
                  <a:pt x="12108" y="18181"/>
                </a:lnTo>
                <a:lnTo>
                  <a:pt x="6428" y="17726"/>
                </a:lnTo>
                <a:lnTo>
                  <a:pt x="0" y="17954"/>
                </a:lnTo>
                <a:close/>
              </a:path>
            </a:pathLst>
          </a:custGeom>
          <a:solidFill>
            <a:srgbClr val="D652D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D3CC67D9-F428-4240-8834-4D7E8BDA9118}"/>
              </a:ext>
            </a:extLst>
          </p:cNvPr>
          <p:cNvSpPr/>
          <p:nvPr/>
        </p:nvSpPr>
        <p:spPr>
          <a:xfrm>
            <a:off x="2425147" y="3528394"/>
            <a:ext cx="993913" cy="924337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D652D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31" name="Flowchart: Decision 5">
            <a:extLst>
              <a:ext uri="{FF2B5EF4-FFF2-40B4-BE49-F238E27FC236}">
                <a16:creationId xmlns:a16="http://schemas.microsoft.com/office/drawing/2014/main" id="{AD1B7348-BCEE-4DD7-A3C9-6D6DB5C2B53F}"/>
              </a:ext>
            </a:extLst>
          </p:cNvPr>
          <p:cNvSpPr/>
          <p:nvPr/>
        </p:nvSpPr>
        <p:spPr>
          <a:xfrm>
            <a:off x="3071193" y="2912166"/>
            <a:ext cx="2117034" cy="864704"/>
          </a:xfrm>
          <a:custGeom>
            <a:avLst/>
            <a:gdLst>
              <a:gd name="connsiteX0" fmla="*/ 0 w 10000"/>
              <a:gd name="connsiteY0" fmla="*/ 5000 h 10000"/>
              <a:gd name="connsiteX1" fmla="*/ 5000 w 10000"/>
              <a:gd name="connsiteY1" fmla="*/ 0 h 10000"/>
              <a:gd name="connsiteX2" fmla="*/ 10000 w 10000"/>
              <a:gd name="connsiteY2" fmla="*/ 5000 h 10000"/>
              <a:gd name="connsiteX3" fmla="*/ 5000 w 10000"/>
              <a:gd name="connsiteY3" fmla="*/ 10000 h 10000"/>
              <a:gd name="connsiteX4" fmla="*/ 0 w 10000"/>
              <a:gd name="connsiteY4" fmla="*/ 5000 h 10000"/>
              <a:gd name="connsiteX0" fmla="*/ 0 w 10000"/>
              <a:gd name="connsiteY0" fmla="*/ 0 h 5000"/>
              <a:gd name="connsiteX1" fmla="*/ 5000 w 10000"/>
              <a:gd name="connsiteY1" fmla="*/ 70 h 5000"/>
              <a:gd name="connsiteX2" fmla="*/ 10000 w 10000"/>
              <a:gd name="connsiteY2" fmla="*/ 0 h 5000"/>
              <a:gd name="connsiteX3" fmla="*/ 5000 w 10000"/>
              <a:gd name="connsiteY3" fmla="*/ 5000 h 5000"/>
              <a:gd name="connsiteX4" fmla="*/ 0 w 10000"/>
              <a:gd name="connsiteY4" fmla="*/ 0 h 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5000">
                <a:moveTo>
                  <a:pt x="0" y="0"/>
                </a:moveTo>
                <a:lnTo>
                  <a:pt x="5000" y="70"/>
                </a:lnTo>
                <a:lnTo>
                  <a:pt x="10000" y="0"/>
                </a:lnTo>
                <a:lnTo>
                  <a:pt x="5000" y="50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lowchart: Connector 31">
            <a:extLst>
              <a:ext uri="{FF2B5EF4-FFF2-40B4-BE49-F238E27FC236}">
                <a16:creationId xmlns:a16="http://schemas.microsoft.com/office/drawing/2014/main" id="{DD0BB177-20EA-477A-BA6F-6474A3B7F80B}"/>
              </a:ext>
            </a:extLst>
          </p:cNvPr>
          <p:cNvSpPr/>
          <p:nvPr/>
        </p:nvSpPr>
        <p:spPr>
          <a:xfrm>
            <a:off x="3548271" y="2365512"/>
            <a:ext cx="1053548" cy="82495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33" name="Flowchart: Decision 5">
            <a:extLst>
              <a:ext uri="{FF2B5EF4-FFF2-40B4-BE49-F238E27FC236}">
                <a16:creationId xmlns:a16="http://schemas.microsoft.com/office/drawing/2014/main" id="{DB9E3866-83FD-456B-B1E2-FEE9C100DBEE}"/>
              </a:ext>
            </a:extLst>
          </p:cNvPr>
          <p:cNvSpPr/>
          <p:nvPr/>
        </p:nvSpPr>
        <p:spPr>
          <a:xfrm rot="10800000">
            <a:off x="4396410" y="2885663"/>
            <a:ext cx="2117034" cy="864704"/>
          </a:xfrm>
          <a:custGeom>
            <a:avLst/>
            <a:gdLst>
              <a:gd name="connsiteX0" fmla="*/ 0 w 10000"/>
              <a:gd name="connsiteY0" fmla="*/ 5000 h 10000"/>
              <a:gd name="connsiteX1" fmla="*/ 5000 w 10000"/>
              <a:gd name="connsiteY1" fmla="*/ 0 h 10000"/>
              <a:gd name="connsiteX2" fmla="*/ 10000 w 10000"/>
              <a:gd name="connsiteY2" fmla="*/ 5000 h 10000"/>
              <a:gd name="connsiteX3" fmla="*/ 5000 w 10000"/>
              <a:gd name="connsiteY3" fmla="*/ 10000 h 10000"/>
              <a:gd name="connsiteX4" fmla="*/ 0 w 10000"/>
              <a:gd name="connsiteY4" fmla="*/ 5000 h 10000"/>
              <a:gd name="connsiteX0" fmla="*/ 0 w 10000"/>
              <a:gd name="connsiteY0" fmla="*/ 0 h 5000"/>
              <a:gd name="connsiteX1" fmla="*/ 5000 w 10000"/>
              <a:gd name="connsiteY1" fmla="*/ 70 h 5000"/>
              <a:gd name="connsiteX2" fmla="*/ 10000 w 10000"/>
              <a:gd name="connsiteY2" fmla="*/ 0 h 5000"/>
              <a:gd name="connsiteX3" fmla="*/ 5000 w 10000"/>
              <a:gd name="connsiteY3" fmla="*/ 5000 h 5000"/>
              <a:gd name="connsiteX4" fmla="*/ 0 w 10000"/>
              <a:gd name="connsiteY4" fmla="*/ 0 h 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5000">
                <a:moveTo>
                  <a:pt x="0" y="0"/>
                </a:moveTo>
                <a:lnTo>
                  <a:pt x="5000" y="70"/>
                </a:lnTo>
                <a:lnTo>
                  <a:pt x="10000" y="0"/>
                </a:lnTo>
                <a:lnTo>
                  <a:pt x="5000" y="5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lowchart: Decision 5">
            <a:extLst>
              <a:ext uri="{FF2B5EF4-FFF2-40B4-BE49-F238E27FC236}">
                <a16:creationId xmlns:a16="http://schemas.microsoft.com/office/drawing/2014/main" id="{82C46038-2663-4CB2-94BC-B91400408779}"/>
              </a:ext>
            </a:extLst>
          </p:cNvPr>
          <p:cNvSpPr/>
          <p:nvPr/>
        </p:nvSpPr>
        <p:spPr>
          <a:xfrm>
            <a:off x="5658679" y="2885662"/>
            <a:ext cx="2117034" cy="864704"/>
          </a:xfrm>
          <a:custGeom>
            <a:avLst/>
            <a:gdLst>
              <a:gd name="connsiteX0" fmla="*/ 0 w 10000"/>
              <a:gd name="connsiteY0" fmla="*/ 5000 h 10000"/>
              <a:gd name="connsiteX1" fmla="*/ 5000 w 10000"/>
              <a:gd name="connsiteY1" fmla="*/ 0 h 10000"/>
              <a:gd name="connsiteX2" fmla="*/ 10000 w 10000"/>
              <a:gd name="connsiteY2" fmla="*/ 5000 h 10000"/>
              <a:gd name="connsiteX3" fmla="*/ 5000 w 10000"/>
              <a:gd name="connsiteY3" fmla="*/ 10000 h 10000"/>
              <a:gd name="connsiteX4" fmla="*/ 0 w 10000"/>
              <a:gd name="connsiteY4" fmla="*/ 5000 h 10000"/>
              <a:gd name="connsiteX0" fmla="*/ 0 w 10000"/>
              <a:gd name="connsiteY0" fmla="*/ 0 h 5000"/>
              <a:gd name="connsiteX1" fmla="*/ 5000 w 10000"/>
              <a:gd name="connsiteY1" fmla="*/ 70 h 5000"/>
              <a:gd name="connsiteX2" fmla="*/ 10000 w 10000"/>
              <a:gd name="connsiteY2" fmla="*/ 0 h 5000"/>
              <a:gd name="connsiteX3" fmla="*/ 5000 w 10000"/>
              <a:gd name="connsiteY3" fmla="*/ 5000 h 5000"/>
              <a:gd name="connsiteX4" fmla="*/ 0 w 10000"/>
              <a:gd name="connsiteY4" fmla="*/ 0 h 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5000">
                <a:moveTo>
                  <a:pt x="0" y="0"/>
                </a:moveTo>
                <a:lnTo>
                  <a:pt x="5000" y="70"/>
                </a:lnTo>
                <a:lnTo>
                  <a:pt x="10000" y="0"/>
                </a:lnTo>
                <a:lnTo>
                  <a:pt x="5000" y="5000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lowchart: Decision 5">
            <a:extLst>
              <a:ext uri="{FF2B5EF4-FFF2-40B4-BE49-F238E27FC236}">
                <a16:creationId xmlns:a16="http://schemas.microsoft.com/office/drawing/2014/main" id="{170BA0DE-EFA4-4CFC-8AF6-FBC338ABA086}"/>
              </a:ext>
            </a:extLst>
          </p:cNvPr>
          <p:cNvSpPr/>
          <p:nvPr/>
        </p:nvSpPr>
        <p:spPr>
          <a:xfrm rot="10800000">
            <a:off x="6980584" y="2885662"/>
            <a:ext cx="2117034" cy="864704"/>
          </a:xfrm>
          <a:custGeom>
            <a:avLst/>
            <a:gdLst>
              <a:gd name="connsiteX0" fmla="*/ 0 w 10000"/>
              <a:gd name="connsiteY0" fmla="*/ 5000 h 10000"/>
              <a:gd name="connsiteX1" fmla="*/ 5000 w 10000"/>
              <a:gd name="connsiteY1" fmla="*/ 0 h 10000"/>
              <a:gd name="connsiteX2" fmla="*/ 10000 w 10000"/>
              <a:gd name="connsiteY2" fmla="*/ 5000 h 10000"/>
              <a:gd name="connsiteX3" fmla="*/ 5000 w 10000"/>
              <a:gd name="connsiteY3" fmla="*/ 10000 h 10000"/>
              <a:gd name="connsiteX4" fmla="*/ 0 w 10000"/>
              <a:gd name="connsiteY4" fmla="*/ 5000 h 10000"/>
              <a:gd name="connsiteX0" fmla="*/ 0 w 10000"/>
              <a:gd name="connsiteY0" fmla="*/ 0 h 5000"/>
              <a:gd name="connsiteX1" fmla="*/ 5000 w 10000"/>
              <a:gd name="connsiteY1" fmla="*/ 70 h 5000"/>
              <a:gd name="connsiteX2" fmla="*/ 10000 w 10000"/>
              <a:gd name="connsiteY2" fmla="*/ 0 h 5000"/>
              <a:gd name="connsiteX3" fmla="*/ 5000 w 10000"/>
              <a:gd name="connsiteY3" fmla="*/ 5000 h 5000"/>
              <a:gd name="connsiteX4" fmla="*/ 0 w 10000"/>
              <a:gd name="connsiteY4" fmla="*/ 0 h 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5000">
                <a:moveTo>
                  <a:pt x="0" y="0"/>
                </a:moveTo>
                <a:lnTo>
                  <a:pt x="5000" y="70"/>
                </a:lnTo>
                <a:lnTo>
                  <a:pt x="10000" y="0"/>
                </a:lnTo>
                <a:lnTo>
                  <a:pt x="5000" y="50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lowchart: Decision 5">
            <a:extLst>
              <a:ext uri="{FF2B5EF4-FFF2-40B4-BE49-F238E27FC236}">
                <a16:creationId xmlns:a16="http://schemas.microsoft.com/office/drawing/2014/main" id="{CFC4AFE3-CA63-4E09-8BC9-67275FE2D4B7}"/>
              </a:ext>
            </a:extLst>
          </p:cNvPr>
          <p:cNvSpPr/>
          <p:nvPr/>
        </p:nvSpPr>
        <p:spPr>
          <a:xfrm>
            <a:off x="8222976" y="2835967"/>
            <a:ext cx="2117034" cy="864704"/>
          </a:xfrm>
          <a:custGeom>
            <a:avLst/>
            <a:gdLst>
              <a:gd name="connsiteX0" fmla="*/ 0 w 10000"/>
              <a:gd name="connsiteY0" fmla="*/ 5000 h 10000"/>
              <a:gd name="connsiteX1" fmla="*/ 5000 w 10000"/>
              <a:gd name="connsiteY1" fmla="*/ 0 h 10000"/>
              <a:gd name="connsiteX2" fmla="*/ 10000 w 10000"/>
              <a:gd name="connsiteY2" fmla="*/ 5000 h 10000"/>
              <a:gd name="connsiteX3" fmla="*/ 5000 w 10000"/>
              <a:gd name="connsiteY3" fmla="*/ 10000 h 10000"/>
              <a:gd name="connsiteX4" fmla="*/ 0 w 10000"/>
              <a:gd name="connsiteY4" fmla="*/ 5000 h 10000"/>
              <a:gd name="connsiteX0" fmla="*/ 0 w 10000"/>
              <a:gd name="connsiteY0" fmla="*/ 0 h 5000"/>
              <a:gd name="connsiteX1" fmla="*/ 5000 w 10000"/>
              <a:gd name="connsiteY1" fmla="*/ 70 h 5000"/>
              <a:gd name="connsiteX2" fmla="*/ 10000 w 10000"/>
              <a:gd name="connsiteY2" fmla="*/ 0 h 5000"/>
              <a:gd name="connsiteX3" fmla="*/ 5000 w 10000"/>
              <a:gd name="connsiteY3" fmla="*/ 5000 h 5000"/>
              <a:gd name="connsiteX4" fmla="*/ 0 w 10000"/>
              <a:gd name="connsiteY4" fmla="*/ 0 h 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5000">
                <a:moveTo>
                  <a:pt x="0" y="0"/>
                </a:moveTo>
                <a:lnTo>
                  <a:pt x="5000" y="70"/>
                </a:lnTo>
                <a:lnTo>
                  <a:pt x="10000" y="0"/>
                </a:lnTo>
                <a:lnTo>
                  <a:pt x="5000" y="5000"/>
                </a:lnTo>
                <a:lnTo>
                  <a:pt x="0" y="0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lowchart: Connector 36">
            <a:extLst>
              <a:ext uri="{FF2B5EF4-FFF2-40B4-BE49-F238E27FC236}">
                <a16:creationId xmlns:a16="http://schemas.microsoft.com/office/drawing/2014/main" id="{D07F0C1F-33F2-4B47-8127-E5EA9F28DB81}"/>
              </a:ext>
            </a:extLst>
          </p:cNvPr>
          <p:cNvSpPr/>
          <p:nvPr/>
        </p:nvSpPr>
        <p:spPr>
          <a:xfrm>
            <a:off x="4953001" y="3521764"/>
            <a:ext cx="1053548" cy="82495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3C7408F9-325D-4DC2-BEB4-31058A970B18}"/>
              </a:ext>
            </a:extLst>
          </p:cNvPr>
          <p:cNvSpPr/>
          <p:nvPr/>
        </p:nvSpPr>
        <p:spPr>
          <a:xfrm>
            <a:off x="6165574" y="2299252"/>
            <a:ext cx="1053548" cy="82495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A684F16B-D6C4-4D6D-816B-EFE571398A26}"/>
              </a:ext>
            </a:extLst>
          </p:cNvPr>
          <p:cNvSpPr/>
          <p:nvPr/>
        </p:nvSpPr>
        <p:spPr>
          <a:xfrm>
            <a:off x="7557053" y="3442251"/>
            <a:ext cx="1053548" cy="82495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id="{0494A275-2094-4D67-ABD8-85DD1EE4368D}"/>
              </a:ext>
            </a:extLst>
          </p:cNvPr>
          <p:cNvSpPr/>
          <p:nvPr/>
        </p:nvSpPr>
        <p:spPr>
          <a:xfrm>
            <a:off x="8759687" y="2219739"/>
            <a:ext cx="1053548" cy="82495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1F00704-F477-45EE-B146-EBAD297072BF}"/>
              </a:ext>
            </a:extLst>
          </p:cNvPr>
          <p:cNvCxnSpPr>
            <a:cxnSpLocks/>
          </p:cNvCxnSpPr>
          <p:nvPr/>
        </p:nvCxnSpPr>
        <p:spPr>
          <a:xfrm flipV="1">
            <a:off x="2892287" y="4681331"/>
            <a:ext cx="0" cy="21866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2F70803-A8BA-40A5-8A7F-39122AEE0FB7}"/>
              </a:ext>
            </a:extLst>
          </p:cNvPr>
          <p:cNvCxnSpPr>
            <a:cxnSpLocks/>
            <a:stCxn id="43" idx="0"/>
          </p:cNvCxnSpPr>
          <p:nvPr/>
        </p:nvCxnSpPr>
        <p:spPr>
          <a:xfrm flipV="1">
            <a:off x="4013752" y="1948070"/>
            <a:ext cx="4970" cy="23191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C2E5ADE7-67F8-46B7-9134-747FFFAD8BFA}"/>
              </a:ext>
            </a:extLst>
          </p:cNvPr>
          <p:cNvSpPr/>
          <p:nvPr/>
        </p:nvSpPr>
        <p:spPr>
          <a:xfrm>
            <a:off x="3909391" y="2179984"/>
            <a:ext cx="208722" cy="12920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C9DD76A-E799-4942-8319-5BE4E2C7FEE2}"/>
              </a:ext>
            </a:extLst>
          </p:cNvPr>
          <p:cNvCxnSpPr>
            <a:cxnSpLocks/>
          </p:cNvCxnSpPr>
          <p:nvPr/>
        </p:nvCxnSpPr>
        <p:spPr>
          <a:xfrm flipV="1">
            <a:off x="5479775" y="4595193"/>
            <a:ext cx="0" cy="25510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E32601F-1693-48F8-BE94-6F8A18504690}"/>
              </a:ext>
            </a:extLst>
          </p:cNvPr>
          <p:cNvCxnSpPr>
            <a:cxnSpLocks/>
          </p:cNvCxnSpPr>
          <p:nvPr/>
        </p:nvCxnSpPr>
        <p:spPr>
          <a:xfrm flipV="1">
            <a:off x="6655905" y="1798983"/>
            <a:ext cx="0" cy="30811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15E871C-F904-46C6-BFB3-11C7B3865684}"/>
              </a:ext>
            </a:extLst>
          </p:cNvPr>
          <p:cNvCxnSpPr>
            <a:cxnSpLocks/>
          </p:cNvCxnSpPr>
          <p:nvPr/>
        </p:nvCxnSpPr>
        <p:spPr>
          <a:xfrm flipV="1">
            <a:off x="8087139" y="4399722"/>
            <a:ext cx="0" cy="291548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473A9D4-9E7D-4501-A5C3-B09135A9B6C6}"/>
              </a:ext>
            </a:extLst>
          </p:cNvPr>
          <p:cNvCxnSpPr>
            <a:cxnSpLocks/>
          </p:cNvCxnSpPr>
          <p:nvPr/>
        </p:nvCxnSpPr>
        <p:spPr>
          <a:xfrm flipV="1">
            <a:off x="9230140" y="1726096"/>
            <a:ext cx="0" cy="40750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8" name="Flowchart: Connector 47">
            <a:extLst>
              <a:ext uri="{FF2B5EF4-FFF2-40B4-BE49-F238E27FC236}">
                <a16:creationId xmlns:a16="http://schemas.microsoft.com/office/drawing/2014/main" id="{862313E8-AF4B-4094-837B-942A51FDD9CA}"/>
              </a:ext>
            </a:extLst>
          </p:cNvPr>
          <p:cNvSpPr/>
          <p:nvPr/>
        </p:nvSpPr>
        <p:spPr>
          <a:xfrm>
            <a:off x="5390320" y="4403034"/>
            <a:ext cx="165653" cy="168966"/>
          </a:xfrm>
          <a:prstGeom prst="flowChartConnector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lowchart: Connector 48">
            <a:extLst>
              <a:ext uri="{FF2B5EF4-FFF2-40B4-BE49-F238E27FC236}">
                <a16:creationId xmlns:a16="http://schemas.microsoft.com/office/drawing/2014/main" id="{1A4ED522-0DEA-4AD5-920B-4CEFBC541014}"/>
              </a:ext>
            </a:extLst>
          </p:cNvPr>
          <p:cNvSpPr/>
          <p:nvPr/>
        </p:nvSpPr>
        <p:spPr>
          <a:xfrm>
            <a:off x="7974495" y="4306958"/>
            <a:ext cx="208722" cy="129208"/>
          </a:xfrm>
          <a:prstGeom prst="flowChartConnector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lowchart: Connector 49">
            <a:extLst>
              <a:ext uri="{FF2B5EF4-FFF2-40B4-BE49-F238E27FC236}">
                <a16:creationId xmlns:a16="http://schemas.microsoft.com/office/drawing/2014/main" id="{800A0A86-AFA5-4DE1-A2E0-4A38FEB28CAA}"/>
              </a:ext>
            </a:extLst>
          </p:cNvPr>
          <p:cNvSpPr/>
          <p:nvPr/>
        </p:nvSpPr>
        <p:spPr>
          <a:xfrm flipH="1">
            <a:off x="9140684" y="2017644"/>
            <a:ext cx="182219" cy="152399"/>
          </a:xfrm>
          <a:prstGeom prst="flowChartConnector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lowchart: Connector 50">
            <a:extLst>
              <a:ext uri="{FF2B5EF4-FFF2-40B4-BE49-F238E27FC236}">
                <a16:creationId xmlns:a16="http://schemas.microsoft.com/office/drawing/2014/main" id="{D7223A5F-4348-41F3-8192-7CE6E26F45AF}"/>
              </a:ext>
            </a:extLst>
          </p:cNvPr>
          <p:cNvSpPr/>
          <p:nvPr/>
        </p:nvSpPr>
        <p:spPr>
          <a:xfrm flipH="1">
            <a:off x="6566450" y="2097157"/>
            <a:ext cx="182219" cy="152399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lowchart: Connector 51">
            <a:extLst>
              <a:ext uri="{FF2B5EF4-FFF2-40B4-BE49-F238E27FC236}">
                <a16:creationId xmlns:a16="http://schemas.microsoft.com/office/drawing/2014/main" id="{2C0E46E6-B382-4472-B382-2FFEA2B30C40}"/>
              </a:ext>
            </a:extLst>
          </p:cNvPr>
          <p:cNvSpPr/>
          <p:nvPr/>
        </p:nvSpPr>
        <p:spPr>
          <a:xfrm flipH="1">
            <a:off x="2799522" y="4522304"/>
            <a:ext cx="182219" cy="152399"/>
          </a:xfrm>
          <a:prstGeom prst="flowChartConnector">
            <a:avLst/>
          </a:prstGeom>
          <a:solidFill>
            <a:srgbClr val="D652D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5959889-6AFB-4CB3-8217-B56C59F4ABAB}"/>
              </a:ext>
            </a:extLst>
          </p:cNvPr>
          <p:cNvSpPr txBox="1"/>
          <p:nvPr/>
        </p:nvSpPr>
        <p:spPr>
          <a:xfrm>
            <a:off x="5834269" y="1162879"/>
            <a:ext cx="1868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Eco-Friendly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C3B693C-7A62-4A86-B6BC-2C06CC31F858}"/>
              </a:ext>
            </a:extLst>
          </p:cNvPr>
          <p:cNvSpPr txBox="1"/>
          <p:nvPr/>
        </p:nvSpPr>
        <p:spPr>
          <a:xfrm>
            <a:off x="3220278" y="993913"/>
            <a:ext cx="1510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Continued Innovation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2664F7D-6792-48E6-AAD3-BFA65086C091}"/>
              </a:ext>
            </a:extLst>
          </p:cNvPr>
          <p:cNvSpPr txBox="1"/>
          <p:nvPr/>
        </p:nvSpPr>
        <p:spPr>
          <a:xfrm>
            <a:off x="1977886" y="4929808"/>
            <a:ext cx="19977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Emerging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B69D259-D014-4B35-8A8B-919750861601}"/>
              </a:ext>
            </a:extLst>
          </p:cNvPr>
          <p:cNvSpPr/>
          <p:nvPr/>
        </p:nvSpPr>
        <p:spPr>
          <a:xfrm>
            <a:off x="4507404" y="4834594"/>
            <a:ext cx="22810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Tokenization of Assets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D08A416-3065-4130-A053-4D1ABED75427}"/>
              </a:ext>
            </a:extLst>
          </p:cNvPr>
          <p:cNvSpPr txBox="1"/>
          <p:nvPr/>
        </p:nvSpPr>
        <p:spPr>
          <a:xfrm>
            <a:off x="8567528" y="884583"/>
            <a:ext cx="15703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Regulatory Clarity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58FEDA5-34AF-4888-92B8-3D3C7733C192}"/>
              </a:ext>
            </a:extLst>
          </p:cNvPr>
          <p:cNvSpPr txBox="1"/>
          <p:nvPr/>
        </p:nvSpPr>
        <p:spPr>
          <a:xfrm>
            <a:off x="7295321" y="4731026"/>
            <a:ext cx="18784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Decentralized Finance</a:t>
            </a:r>
          </a:p>
        </p:txBody>
      </p:sp>
    </p:spTree>
    <p:extLst>
      <p:ext uri="{BB962C8B-B14F-4D97-AF65-F5344CB8AC3E}">
        <p14:creationId xmlns:p14="http://schemas.microsoft.com/office/powerpoint/2010/main" val="1647569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</TotalTime>
  <Words>489</Words>
  <Application>Microsoft Office PowerPoint</Application>
  <PresentationFormat>Widescreen</PresentationFormat>
  <Paragraphs>89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66</cp:revision>
  <dcterms:created xsi:type="dcterms:W3CDTF">2024-04-09T05:31:15Z</dcterms:created>
  <dcterms:modified xsi:type="dcterms:W3CDTF">2024-04-20T15:31:54Z</dcterms:modified>
</cp:coreProperties>
</file>

<file path=docProps/thumbnail.jpeg>
</file>